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3" r:id="rId3"/>
    <p:sldId id="271" r:id="rId4"/>
    <p:sldId id="262" r:id="rId5"/>
    <p:sldId id="274" r:id="rId6"/>
    <p:sldId id="264" r:id="rId7"/>
    <p:sldId id="257" r:id="rId8"/>
    <p:sldId id="258" r:id="rId9"/>
    <p:sldId id="259" r:id="rId10"/>
    <p:sldId id="260" r:id="rId11"/>
    <p:sldId id="261" r:id="rId12"/>
    <p:sldId id="270" r:id="rId13"/>
    <p:sldId id="266" r:id="rId14"/>
    <p:sldId id="278" r:id="rId15"/>
    <p:sldId id="268" r:id="rId16"/>
    <p:sldId id="267" r:id="rId17"/>
    <p:sldId id="275" r:id="rId18"/>
    <p:sldId id="279" r:id="rId19"/>
    <p:sldId id="276" r:id="rId20"/>
    <p:sldId id="277" r:id="rId21"/>
    <p:sldId id="280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3CC9"/>
    <a:srgbClr val="008000"/>
    <a:srgbClr val="00FF99"/>
    <a:srgbClr val="EB2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D2A74-F251-4A43-B40A-DF1E8B69B7B4}" type="datetimeFigureOut">
              <a:rPr lang="ru-RU" smtClean="0"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Шабанова Татьяна Александровна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0884A-0E2E-425E-A902-C0720761E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7346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DFBD8-CCD2-4329-9730-2E2682013A03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 smtClean="0"/>
              <a:t>Шабанова Татьяна Александровна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7283E-A44C-4E60-A872-1E8CF5B2E0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42111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7283E-A44C-4E60-A872-1E8CF5B2E0D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Шабанова Татьяна Александровна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4A0E7-7E2C-4EF9-B91B-F1AA3C29B01F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AE2E-28E1-4B04-99F7-C913719BC235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42A4-75AF-4369-9E83-82237412738B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EBC1-DA99-4CE7-A708-76518FB3EFC9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648E-2A6F-4B4B-A140-5824356B0570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454E-EB36-407D-AB7F-05FBE3AB4A01}" type="datetime1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FC520-F59F-48CC-A1F8-890D812DC0D6}" type="datetime1">
              <a:rPr lang="ru-RU" smtClean="0"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77FDC-1AF2-460D-946B-7113B010D38E}" type="datetime1">
              <a:rPr lang="ru-RU" smtClean="0"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81330-1892-40C2-BE0C-EF5F2CF29B20}" type="datetime1">
              <a:rPr lang="ru-RU" smtClean="0"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2450-7143-470B-AE0D-1D7F4963EBCE}" type="datetime1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2619-185E-4D44-88B1-7D4CC5C5BCF3}" type="datetime1">
              <a:rPr lang="ru-RU" smtClean="0"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1CBBE-2DBF-4434-A3B7-A314C8040B73}" type="datetime1">
              <a:rPr lang="ru-RU" smtClean="0"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F6BE4-C946-4BFD-872D-8E5D15819E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klub-drug.ru/wp-content/uploads/2011/04/41.2.gi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lub-drug.ru/wp-content/uploads/2011/04/44.gif" TargetMode="External"/><Relationship Id="rId2" Type="http://schemas.openxmlformats.org/officeDocument/2006/relationships/hyperlink" Target="http://klub-drug.ru/blog/smajliki/kartinki-shkola-animacii-knigi-shkolny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233058">
            <a:off x="1026626" y="2104410"/>
            <a:ext cx="8784383" cy="230832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 contourW="12700">
              <a:extrusionClr>
                <a:srgbClr val="00B050"/>
              </a:extrusionClr>
              <a:contourClr>
                <a:schemeClr val="accent3">
                  <a:lumMod val="50000"/>
                </a:schemeClr>
              </a:contourClr>
            </a:sp3d>
          </a:bodyPr>
          <a:lstStyle/>
          <a:p>
            <a:pPr algn="ctr"/>
            <a:r>
              <a:rPr lang="ru-RU" sz="72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8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Сумма углов</a:t>
            </a:r>
          </a:p>
          <a:p>
            <a:pPr algn="ctr"/>
            <a:r>
              <a:rPr lang="ru-RU" sz="72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8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треугольника</a:t>
            </a:r>
            <a:endParaRPr lang="ru-RU" sz="72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ый треугольник 6"/>
          <p:cNvSpPr/>
          <p:nvPr/>
        </p:nvSpPr>
        <p:spPr>
          <a:xfrm>
            <a:off x="428596" y="1643050"/>
            <a:ext cx="1428792" cy="1428760"/>
          </a:xfrm>
          <a:prstGeom prst="rtTriangl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7158" y="2500306"/>
            <a:ext cx="1000100" cy="142876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500034" y="3143248"/>
            <a:ext cx="1357322" cy="1643074"/>
          </a:xfrm>
          <a:prstGeom prst="triangle">
            <a:avLst>
              <a:gd name="adj" fmla="val 83684"/>
            </a:avLst>
          </a:prstGeom>
          <a:solidFill>
            <a:srgbClr val="EB21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57158" y="285728"/>
            <a:ext cx="7239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Шабанова Татьяна Александровна</a:t>
            </a:r>
          </a:p>
          <a:p>
            <a:pPr algn="ctr"/>
            <a:r>
              <a:rPr lang="ru-RU" dirty="0" smtClean="0"/>
              <a:t>учитель математики МОУ «СОШ с. </a:t>
            </a:r>
            <a:r>
              <a:rPr lang="ru-RU" dirty="0" err="1" smtClean="0"/>
              <a:t>Брыковка</a:t>
            </a:r>
            <a:r>
              <a:rPr lang="ru-RU" dirty="0" smtClean="0"/>
              <a:t> Духовницкого района Саратовской области»</a:t>
            </a:r>
            <a:endParaRPr lang="ru-RU" dirty="0"/>
          </a:p>
        </p:txBody>
      </p:sp>
      <p:pic>
        <p:nvPicPr>
          <p:cNvPr id="1030" name="Picture 6" descr="http://klub-drug.ru/wp-content/uploads/2011/04/9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837" y="118742"/>
            <a:ext cx="1704975" cy="125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Внешний угол треугольника равен сумме двух углов треугольника, не смежных с ним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2066" y="1600200"/>
            <a:ext cx="361473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смежный 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&lt;4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&lt;4 + &lt;3 = 180°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(&lt;1 + &lt;2) + &lt;3 = 180°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&lt;1 + &lt;2 = &lt;4</a:t>
            </a: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214282" y="2500306"/>
            <a:ext cx="2286016" cy="2428892"/>
          </a:xfrm>
          <a:prstGeom prst="triangle">
            <a:avLst>
              <a:gd name="adj" fmla="val 76577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 rot="16200000" flipH="1">
            <a:off x="2143108" y="3000372"/>
            <a:ext cx="1588" cy="38576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034" y="450057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14480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71670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00298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071802" y="1643050"/>
            <a:ext cx="3214710" cy="2643206"/>
          </a:xfrm>
          <a:prstGeom prst="triangle">
            <a:avLst>
              <a:gd name="adj" fmla="val 78875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14612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1285860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286512" y="407194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40°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20716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60°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8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026" name="Picture 2" descr="http://klub-drug.ru/wp-content/uploads/2011/04/10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214074"/>
            <a:ext cx="1290878" cy="1270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21358821">
            <a:off x="1101754" y="1891361"/>
            <a:ext cx="5154540" cy="3081202"/>
          </a:xfrm>
          <a:prstGeom prst="triangle">
            <a:avLst>
              <a:gd name="adj" fmla="val 7218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500562" y="135729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492919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29388" y="450057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29322" y="1571612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&lt;A = 65°   &lt;B = 57°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&lt;C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2050" name="Picture 2" descr="http://klub-drug.ru/wp-content/uploads/2011/04/5147001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1285875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000364" y="1714488"/>
            <a:ext cx="3214710" cy="2643206"/>
          </a:xfrm>
          <a:prstGeom prst="triangle">
            <a:avLst>
              <a:gd name="adj" fmla="val 91373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571736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786446" y="128586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286512" y="407194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27°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643570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50069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73°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72264" y="6286520"/>
            <a:ext cx="2133600" cy="365125"/>
          </a:xfrm>
        </p:spPr>
        <p:txBody>
          <a:bodyPr/>
          <a:lstStyle/>
          <a:p>
            <a:fld id="{AAEF6BE4-C946-4BFD-872D-8E5D15819EE4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714348" y="1428736"/>
            <a:ext cx="4572032" cy="3071834"/>
          </a:xfrm>
          <a:prstGeom prst="triangle">
            <a:avLst>
              <a:gd name="adj" fmla="val 69697"/>
            </a:avLst>
          </a:prstGeom>
          <a:solidFill>
            <a:srgbClr val="00B0F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6392875" y="3108323"/>
            <a:ext cx="1588" cy="278608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4414" y="407194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1857364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6380" y="414338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000364" y="1714488"/>
            <a:ext cx="3214710" cy="2643206"/>
          </a:xfrm>
          <a:prstGeom prst="triangle">
            <a:avLst>
              <a:gd name="adj" fmla="val 50431"/>
            </a:avLst>
          </a:prstGeom>
          <a:solidFill>
            <a:srgbClr val="D03C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14612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429124" y="135729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286512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  <a:r>
              <a:rPr lang="ru-RU" dirty="0" smtClean="0"/>
              <a:t>0°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8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29124" y="19288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3857620" y="2643182"/>
            <a:ext cx="357190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5143504" y="2643182"/>
            <a:ext cx="285752" cy="1428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3000364" y="1714488"/>
            <a:ext cx="3214710" cy="2643206"/>
          </a:xfrm>
          <a:prstGeom prst="triangle">
            <a:avLst>
              <a:gd name="adj" fmla="val 78875"/>
            </a:avLst>
          </a:prstGeom>
          <a:solidFill>
            <a:srgbClr val="D03CC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786050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286380" y="135729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72198" y="44291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40005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214942" y="20716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50°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8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6072198" y="4357694"/>
            <a:ext cx="135732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86512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120°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428596" y="357166"/>
            <a:ext cx="3214710" cy="2643206"/>
          </a:xfrm>
          <a:prstGeom prst="triangle">
            <a:avLst>
              <a:gd name="adj" fmla="val 78875"/>
            </a:avLst>
          </a:prstGeom>
          <a:solidFill>
            <a:srgbClr val="D03CC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82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868" y="300037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264318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71736" y="57148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50°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14678" y="271462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?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43306" y="3000372"/>
            <a:ext cx="135732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43306" y="26431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120°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500694" y="642918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&lt;A + &lt;B = 120°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&lt;A = 120° - 50°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&lt;A = 70°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72132" y="2143116"/>
            <a:ext cx="2500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&lt;C = 180° – 50° - 70°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&lt;C = 60°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228 (а)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28596" y="785794"/>
            <a:ext cx="3000396" cy="342902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5643570" y="785794"/>
            <a:ext cx="3000396" cy="3429024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34" y="378619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16" y="107154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6050" y="378619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3971924" cy="386874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«…Чтобы переваривать знания, надо поглощать их с аппетитом»</a:t>
            </a:r>
            <a:r>
              <a:rPr lang="ru-RU" sz="4000" b="1" i="1" dirty="0" smtClean="0">
                <a:solidFill>
                  <a:srgbClr val="C00000"/>
                </a:solidFill>
              </a:rPr>
              <a:t>.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5" name="Содержимое 4" descr="http://www.nobeliat.ru/foto/l192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3286148" cy="40719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28762" y="4214818"/>
            <a:ext cx="650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Французский писатель </a:t>
            </a:r>
            <a:r>
              <a:rPr lang="en-US" sz="2800" dirty="0" smtClean="0"/>
              <a:t>XIX</a:t>
            </a:r>
            <a:r>
              <a:rPr lang="ru-RU" sz="2800" dirty="0" smtClean="0"/>
              <a:t> столетия Анатоль Франс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76" y="274638"/>
            <a:ext cx="3971924" cy="386874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«…Чтобы переваривать знания, надо поглощать их с аппетитом»</a:t>
            </a:r>
            <a:r>
              <a:rPr lang="ru-RU" sz="4000" b="1" i="1" dirty="0" smtClean="0">
                <a:solidFill>
                  <a:srgbClr val="C00000"/>
                </a:solidFill>
              </a:rPr>
              <a:t>.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Содержимое 4" descr="http://www.nobeliat.ru/foto/l1921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0"/>
            <a:ext cx="3286148" cy="40719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28762" y="4214818"/>
            <a:ext cx="65008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Французский писатель </a:t>
            </a:r>
            <a:r>
              <a:rPr lang="en-US" sz="2800" dirty="0" smtClean="0"/>
              <a:t>XIX</a:t>
            </a:r>
            <a:r>
              <a:rPr lang="ru-RU" sz="2800" dirty="0" smtClean="0"/>
              <a:t> столетия Анатоль Франс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7056784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пункт 30;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Ответить на вопросы 1,2 на стр.89;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Решить задачи № 223(в), 228 (б).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2052" name="Picture 4" descr="http://klub-drug.ru/wp-content/uploads/2011/04/41.2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701" y="-99392"/>
            <a:ext cx="268829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 rot="21192936">
            <a:off x="434236" y="670734"/>
            <a:ext cx="8229600" cy="1143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C00000"/>
                </a:solidFill>
                <a:effectLst/>
              </a:rPr>
              <a:t>ЖЕЛАЮ</a:t>
            </a:r>
            <a:r>
              <a:rPr lang="ru-RU" sz="5400" b="1" cap="none" spc="0" dirty="0" smtClean="0">
                <a:ln/>
                <a:solidFill>
                  <a:srgbClr val="008000"/>
                </a:solidFill>
                <a:effectLst/>
              </a:rPr>
              <a:t> </a:t>
            </a:r>
            <a:r>
              <a:rPr lang="ru-RU" sz="5400" b="1" cap="none" spc="0" dirty="0" smtClean="0">
                <a:ln/>
                <a:solidFill>
                  <a:srgbClr val="C00000"/>
                </a:solidFill>
                <a:effectLst/>
              </a:rPr>
              <a:t>УДАЧИ!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  <p:pic>
        <p:nvPicPr>
          <p:cNvPr id="7" name="Picture 2" descr="Желаю удачи.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709301"/>
            <a:ext cx="2736304" cy="304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72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Геометрия 7-9: учебник/ Л.С. </a:t>
            </a:r>
            <a:r>
              <a:rPr lang="ru-RU" sz="2400" dirty="0" err="1" smtClean="0"/>
              <a:t>Атанасян</a:t>
            </a:r>
            <a:r>
              <a:rPr lang="ru-RU" sz="2400" dirty="0" smtClean="0"/>
              <a:t> и др.;</a:t>
            </a:r>
          </a:p>
          <a:p>
            <a:r>
              <a:rPr lang="ru-RU" sz="2400" dirty="0" smtClean="0"/>
              <a:t>Геометрия 7 класс. Поурочные планы/ Т.Л. Афанасьев, Л.А. </a:t>
            </a:r>
            <a:r>
              <a:rPr lang="ru-RU" sz="2400" dirty="0" err="1" smtClean="0"/>
              <a:t>Тапилина</a:t>
            </a:r>
            <a:r>
              <a:rPr lang="ru-RU" sz="2400" dirty="0" smtClean="0"/>
              <a:t>;</a:t>
            </a:r>
          </a:p>
          <a:p>
            <a:r>
              <a:rPr lang="ru-RU" sz="2400" dirty="0" smtClean="0"/>
              <a:t>Изучение геометрии в 7 – 9 классах: Метод. Рекомендации к учеб.: Кн. для учителя/Л.С. </a:t>
            </a:r>
            <a:r>
              <a:rPr lang="ru-RU" sz="2400" dirty="0" err="1" smtClean="0"/>
              <a:t>Атанасян</a:t>
            </a:r>
            <a:r>
              <a:rPr lang="ru-RU" sz="2400" dirty="0" smtClean="0"/>
              <a:t> и др</a:t>
            </a:r>
            <a:r>
              <a:rPr lang="ru-RU" sz="2400" dirty="0" smtClean="0"/>
              <a:t>.</a:t>
            </a:r>
          </a:p>
          <a:p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klub-drug.ru/blog/smajliki/kartinki-shkola-animacii-knigi-shkolnye.html</a:t>
            </a: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5" name="Рисунок 4" descr="http://klub-drug.ru/wp-content/uploads/2011/04/44.gif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624"/>
            <a:ext cx="1368152" cy="1224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ая прямоугольная выноска 5"/>
          <p:cNvSpPr/>
          <p:nvPr/>
        </p:nvSpPr>
        <p:spPr>
          <a:xfrm>
            <a:off x="214282" y="1428736"/>
            <a:ext cx="2857520" cy="785818"/>
          </a:xfrm>
          <a:prstGeom prst="wedgeRoundRectCallout">
            <a:avLst>
              <a:gd name="adj1" fmla="val 96208"/>
              <a:gd name="adj2" fmla="val 1262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0034" y="164305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ПОВТОРИТЬ </a:t>
            </a:r>
            <a:endParaRPr lang="ru-RU" dirty="0"/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214282" y="4429132"/>
            <a:ext cx="3000396" cy="857256"/>
          </a:xfrm>
          <a:prstGeom prst="wedgeRoundRectCallout">
            <a:avLst>
              <a:gd name="adj1" fmla="val 91798"/>
              <a:gd name="adj2" fmla="val 997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14282" y="5715016"/>
            <a:ext cx="3000396" cy="785818"/>
          </a:xfrm>
          <a:prstGeom prst="wedgeRoundRectCallout">
            <a:avLst>
              <a:gd name="adj1" fmla="val 93646"/>
              <a:gd name="adj2" fmla="val 909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7158" y="592933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НАУЧИТЬСЯ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57158" y="4643446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ДОКАЗАТЬ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429124" y="1500174"/>
            <a:ext cx="428628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Признаки параллельности двух прямых;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смежного угла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00562" y="4429132"/>
            <a:ext cx="4214842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Теорему о сумме углов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5572140"/>
            <a:ext cx="4143404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Решать задачи на применение теоремы о сумме углов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214282" y="2928934"/>
            <a:ext cx="2857520" cy="785818"/>
          </a:xfrm>
          <a:prstGeom prst="wedgeRoundRectCallout">
            <a:avLst>
              <a:gd name="adj1" fmla="val 98632"/>
              <a:gd name="adj2" fmla="val 14383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28596" y="300037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ПРОВЕСТИ ИССЛЕДОВАНИЕ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500562" y="3000372"/>
            <a:ext cx="4214842" cy="70788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Чему равна сумма углов треугольника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/>
      <p:bldP spid="11" grpId="0"/>
      <p:bldP spid="13" grpId="0" animBg="1"/>
      <p:bldP spid="15" grpId="0" animBg="1"/>
      <p:bldP spid="16" grpId="0" animBg="1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1285860"/>
            <a:ext cx="4500594" cy="20002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Если две параллельные прямые пересечены секущей, 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накрест лежащие углы равны.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ru-RU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dirty="0" smtClean="0"/>
              <a:t>      </a:t>
            </a:r>
            <a:endParaRPr lang="ru-RU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58" y="1571612"/>
            <a:ext cx="37147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85720" y="2143116"/>
            <a:ext cx="37147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857224" y="857232"/>
            <a:ext cx="2571768" cy="18573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14480" y="157161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71736" y="1857364"/>
            <a:ext cx="331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85720" y="3071810"/>
            <a:ext cx="37862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85720" y="3643314"/>
            <a:ext cx="37862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85786" y="2714620"/>
            <a:ext cx="3071834" cy="14287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7160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14612" y="328612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28596" y="5000636"/>
            <a:ext cx="371477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5720" y="5786454"/>
            <a:ext cx="378621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42910" y="4572008"/>
            <a:ext cx="2928958" cy="1785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14480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571736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714876" y="3071810"/>
            <a:ext cx="40005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соответственные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углы равны.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57752" y="4929198"/>
            <a:ext cx="371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две параллельные прямые пересечены секущей, то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сумма односторонних углов равна 180°.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0" grpId="0"/>
      <p:bldP spid="21" grpId="0"/>
      <p:bldP spid="28" grpId="0"/>
      <p:bldP spid="29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1600200"/>
            <a:ext cx="340042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Два угла, у которых одна сторона  общая, а две другие являются продолжениями одна другой, называются смежными.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5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28596" y="3286124"/>
            <a:ext cx="428628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928662" y="1071546"/>
            <a:ext cx="2428892" cy="2000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00298" y="2857496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71802" y="285749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1946275" y="1184275"/>
            <a:ext cx="4248150" cy="2305050"/>
          </a:xfrm>
          <a:prstGeom prst="triangle">
            <a:avLst>
              <a:gd name="adj" fmla="val 74255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364038" y="2476500"/>
            <a:ext cx="1779587" cy="1030288"/>
            <a:chOff x="2733" y="1840"/>
            <a:chExt cx="1121" cy="649"/>
          </a:xfrm>
        </p:grpSpPr>
        <p:sp>
          <p:nvSpPr>
            <p:cNvPr id="6161" name="AutoShape 6"/>
            <p:cNvSpPr>
              <a:spLocks noChangeArrowheads="1"/>
            </p:cNvSpPr>
            <p:nvPr/>
          </p:nvSpPr>
          <p:spPr bwMode="auto">
            <a:xfrm>
              <a:off x="2733" y="1840"/>
              <a:ext cx="1121" cy="624"/>
            </a:xfrm>
            <a:prstGeom prst="triangle">
              <a:avLst>
                <a:gd name="adj" fmla="val 74255"/>
              </a:avLst>
            </a:prstGeom>
            <a:solidFill>
              <a:srgbClr val="00FFFA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2" name="Text Box 15"/>
            <p:cNvSpPr txBox="1">
              <a:spLocks noChangeArrowheads="1"/>
            </p:cNvSpPr>
            <p:nvPr/>
          </p:nvSpPr>
          <p:spPr bwMode="auto">
            <a:xfrm>
              <a:off x="3602" y="2258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2</a:t>
              </a:r>
              <a:endParaRPr lang="ru-RU" b="1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3757613" y="1201738"/>
            <a:ext cx="1952625" cy="1790700"/>
            <a:chOff x="2351" y="1045"/>
            <a:chExt cx="1230" cy="1128"/>
          </a:xfrm>
        </p:grpSpPr>
        <p:sp>
          <p:nvSpPr>
            <p:cNvPr id="6159" name="AutoShape 7"/>
            <p:cNvSpPr>
              <a:spLocks noChangeArrowheads="1"/>
            </p:cNvSpPr>
            <p:nvPr/>
          </p:nvSpPr>
          <p:spPr bwMode="auto">
            <a:xfrm rot="-2204000">
              <a:off x="2351" y="1301"/>
              <a:ext cx="1230" cy="872"/>
            </a:xfrm>
            <a:prstGeom prst="parallelogram">
              <a:avLst>
                <a:gd name="adj" fmla="val 20812"/>
              </a:avLst>
            </a:prstGeom>
            <a:solidFill>
              <a:srgbClr val="CAFF3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0" name="Text Box 14"/>
            <p:cNvSpPr txBox="1">
              <a:spLocks noChangeArrowheads="1"/>
            </p:cNvSpPr>
            <p:nvPr/>
          </p:nvSpPr>
          <p:spPr bwMode="auto">
            <a:xfrm>
              <a:off x="3067" y="1045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3</a:t>
              </a:r>
              <a:endParaRPr lang="ru-RU" b="1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946275" y="2143125"/>
            <a:ext cx="2447925" cy="1366838"/>
            <a:chOff x="1202" y="1638"/>
            <a:chExt cx="1542" cy="861"/>
          </a:xfrm>
        </p:grpSpPr>
        <p:sp>
          <p:nvSpPr>
            <p:cNvPr id="6157" name="AutoShape 5"/>
            <p:cNvSpPr>
              <a:spLocks noChangeArrowheads="1"/>
            </p:cNvSpPr>
            <p:nvPr/>
          </p:nvSpPr>
          <p:spPr bwMode="auto">
            <a:xfrm>
              <a:off x="1202" y="1638"/>
              <a:ext cx="1542" cy="841"/>
            </a:xfrm>
            <a:prstGeom prst="triangle">
              <a:avLst>
                <a:gd name="adj" fmla="val 74255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8" name="Text Box 13"/>
            <p:cNvSpPr txBox="1">
              <a:spLocks noChangeArrowheads="1"/>
            </p:cNvSpPr>
            <p:nvPr/>
          </p:nvSpPr>
          <p:spPr bwMode="auto">
            <a:xfrm>
              <a:off x="1386" y="2268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1</a:t>
              </a:r>
              <a:endParaRPr lang="ru-RU" b="1"/>
            </a:p>
          </p:txBody>
        </p:sp>
      </p:grp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384300" y="3302000"/>
            <a:ext cx="6731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baseline="30000"/>
              <a:t>A</a:t>
            </a:r>
            <a:endParaRPr lang="ru-RU" sz="3200" b="1" baseline="30000"/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270500" y="939800"/>
            <a:ext cx="6096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baseline="30000"/>
              <a:t>B</a:t>
            </a:r>
            <a:endParaRPr lang="ru-RU" sz="3200" b="1" baseline="3000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6210300" y="3276600"/>
            <a:ext cx="6731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baseline="30000"/>
              <a:t>C</a:t>
            </a:r>
            <a:endParaRPr lang="ru-RU" sz="2800" b="1" baseline="30000"/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6057900" y="1384300"/>
            <a:ext cx="280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А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 = ?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6337300" y="4894263"/>
            <a:ext cx="280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1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2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3 = 180</a:t>
            </a:r>
            <a:r>
              <a:rPr lang="ru-RU" sz="2000" b="1" baseline="30000" dirty="0">
                <a:latin typeface="Times New Roman" pitchFamily="18" charset="0"/>
                <a:cs typeface="Times New Roman" pitchFamily="18" charset="0"/>
              </a:rPr>
              <a:t>о</a:t>
            </a:r>
            <a:endParaRPr lang="en-US" sz="2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6113463" y="1846263"/>
            <a:ext cx="280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А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+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С =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000" b="1" baseline="30000" dirty="0">
                <a:latin typeface="Times New Roman" pitchFamily="18" charset="0"/>
                <a:cs typeface="Times New Roman" pitchFamily="18" charset="0"/>
              </a:rPr>
              <a:t>о</a:t>
            </a:r>
            <a:endParaRPr lang="en-US" sz="2000" b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4 0.09167 L 0.02657 0.3152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11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72 0.0662 L 0.0368 0.266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44 0.14028 L -0.05052 0.4583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1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68" grpId="0"/>
      <p:bldP spid="2070" grpId="0"/>
      <p:bldP spid="2071" grpId="0"/>
      <p:bldP spid="2079" grpId="0"/>
      <p:bldP spid="2080" grpId="0"/>
      <p:bldP spid="20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>
            <a:off x="2786050" y="2428868"/>
            <a:ext cx="3357586" cy="3071834"/>
          </a:xfrm>
          <a:prstGeom prst="triangle">
            <a:avLst>
              <a:gd name="adj" fmla="val 7888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357422" y="2428868"/>
            <a:ext cx="564360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00958" y="200024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14942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15074" y="521495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285984" y="521495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ru-RU" b="1" dirty="0"/>
          </a:p>
        </p:txBody>
      </p:sp>
      <p:sp>
        <p:nvSpPr>
          <p:cNvPr id="12" name="Дуга 11"/>
          <p:cNvSpPr/>
          <p:nvPr/>
        </p:nvSpPr>
        <p:spPr>
          <a:xfrm flipH="1" flipV="1">
            <a:off x="5072066" y="2214554"/>
            <a:ext cx="214314" cy="428628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7632394" flipV="1">
            <a:off x="2804276" y="5179250"/>
            <a:ext cx="357190" cy="428628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16200000" flipH="1" flipV="1">
            <a:off x="5214942" y="2285992"/>
            <a:ext cx="571504" cy="285752"/>
          </a:xfrm>
          <a:prstGeom prst="arc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 rot="4038078" flipH="1" flipV="1">
            <a:off x="5821542" y="5258476"/>
            <a:ext cx="631480" cy="341574"/>
          </a:xfrm>
          <a:prstGeom prst="arc">
            <a:avLst>
              <a:gd name="adj1" fmla="val 16200000"/>
              <a:gd name="adj2" fmla="val 281730"/>
            </a:avLst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 rot="2664708" flipH="1" flipV="1">
            <a:off x="5939603" y="4730912"/>
            <a:ext cx="632614" cy="937359"/>
          </a:xfrm>
          <a:prstGeom prst="arc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6731488" flipH="1" flipV="1">
            <a:off x="5115885" y="2211359"/>
            <a:ext cx="983929" cy="352760"/>
          </a:xfrm>
          <a:prstGeom prst="arc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643438" y="25003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5786446" y="250030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143504" y="28574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3214678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429256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5720" y="357166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&lt;1 = &lt;4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&lt;5 = &lt;3,  &lt;4 + &lt;2 + &lt;5 = 180°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&lt;1 + &lt;2 + &lt;3 = 180°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&lt;A + &lt;B + &lt;C = 180°</a:t>
            </a:r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80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80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8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Сумма углов треугольника равна 180°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00034" y="2214554"/>
            <a:ext cx="3786214" cy="2714644"/>
          </a:xfrm>
          <a:prstGeom prst="triangle">
            <a:avLst>
              <a:gd name="adj" fmla="val 301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71604" y="157161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4500570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500570"/>
            <a:ext cx="428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2357430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&lt;A + &lt;B + &lt;C = 180°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Внешний угол треугольника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000100" y="3000372"/>
            <a:ext cx="4000528" cy="2786082"/>
          </a:xfrm>
          <a:prstGeom prst="triangle">
            <a:avLst>
              <a:gd name="adj" fmla="val 38918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 rot="16200000" flipH="1">
            <a:off x="4464843" y="2321711"/>
            <a:ext cx="1588" cy="69294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85852" y="528638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428860" y="335756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214810" y="528638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857752" y="5072074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4214810" y="5500702"/>
            <a:ext cx="1071570" cy="571504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F6BE4-C946-4BFD-872D-8E5D15819EE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538</Words>
  <Application>Microsoft Office PowerPoint</Application>
  <PresentationFormat>Экран (4:3)</PresentationFormat>
  <Paragraphs>157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«…Чтобы переваривать знания, надо поглощать их с аппетитом».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Сумма углов треугольника равна 180°</vt:lpstr>
      <vt:lpstr>Внешний угол треугольника</vt:lpstr>
      <vt:lpstr>Внешний угол треугольника равен сумме двух углов треугольника, не смежных с ним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№ 228 (а)</vt:lpstr>
      <vt:lpstr>«…Чтобы переваривать знания, надо поглощать их с аппетитом». </vt:lpstr>
      <vt:lpstr>Домашнее задание</vt:lpstr>
      <vt:lpstr>ЖЕЛАЮ УДАЧИ!</vt:lpstr>
      <vt:lpstr>ЛИТЕРАТУРА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Сумма углов треугольника</dc:title>
  <dc:creator>User</dc:creator>
  <cp:lastModifiedBy>user</cp:lastModifiedBy>
  <cp:revision>55</cp:revision>
  <dcterms:created xsi:type="dcterms:W3CDTF">2003-01-01T03:47:25Z</dcterms:created>
  <dcterms:modified xsi:type="dcterms:W3CDTF">2012-11-13T10:55:52Z</dcterms:modified>
</cp:coreProperties>
</file>