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2" r:id="rId14"/>
    <p:sldId id="268" r:id="rId15"/>
    <p:sldId id="269" r:id="rId16"/>
    <p:sldId id="270" r:id="rId17"/>
    <p:sldId id="280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C49D2-AAC6-4386-A730-F68AB1123188}" type="datetimeFigureOut">
              <a:rPr lang="ru-RU" smtClean="0"/>
              <a:pPr/>
              <a:t>28.10.2012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6EE07-7E95-4804-97DA-F11FAB9DB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30425"/>
            <a:ext cx="7458100" cy="1941517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Требования времени: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новый стандарт основного общего образования.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4857760"/>
            <a:ext cx="5643602" cy="1571636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Выступление подготовила зам. директора по УВР</a:t>
            </a:r>
          </a:p>
          <a:p>
            <a:pPr algn="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МОУ « СОШ с. 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Брыковка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Духовницкого района</a:t>
            </a:r>
          </a:p>
          <a:p>
            <a:pPr algn="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Саратовской области»</a:t>
            </a:r>
          </a:p>
          <a:p>
            <a:pPr algn="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Жиркина Н.А.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431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результаты освоения основной образовательной программы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ct val="0"/>
              </a:spcBef>
            </a:pP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должны отражать: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овладение способностью принимать и сохранять цели и задачи учебной деятельности, поиска средств ее осуществления;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освоение способов решения проблем творческого и поискового характера;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формирование умения планировать, контролировать и оценивать учебные действия;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умения понимать причины успеха/неуспеха учебной деятельности;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активное использование речевых средств и средств  ИКТ.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Предметные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результаты освоения основной образовательной программы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86346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должны отражать: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общие требования Стандарта и специфики изучаемых предметов, входящих в состав предметных областей:</a:t>
            </a:r>
            <a:r>
              <a:rPr lang="ru-RU" sz="2800" dirty="0" smtClean="0"/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«Филология», «Общественно-научные предметы», «Математика и информатика», «Основы духовно-нравственной культуры народов России», «Естественно - научные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предметы»,  «Искусство», «Технология», «Физическая культура и основы безопасности жизнедеятельности». </a:t>
            </a:r>
          </a:p>
          <a:p>
            <a:pPr marL="0" indent="0" algn="ctr">
              <a:spcBef>
                <a:spcPct val="0"/>
              </a:spcBef>
              <a:buNone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К СТРУКТУРЕ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ОСНОВНОЙ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ОБРАЗОВАТЕЛЬНОЙ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857784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Основная образовательная программа основного общего образования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определяет цели, задачи, планируемые результаты, содержание и организацию образовательного процесса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ступени основного общего образования и реализуется образовательным учреждением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через урочную и внеурочную деятельность 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организуется по направлениям:</a:t>
            </a:r>
          </a:p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духовно-нравственное, физкультурно-спортивное и оздоровительное, социальное,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общеинтеллектуальное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общекультурное.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Формы: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кружки, художественные студии, спортивные клубы и секции, юношеские организации, краеведческая работа, научно-практические конференции,  школьные научные общества, олимпиады, поисковые и научные исследования, общественно полезные  практики, военно-патриотические объединения и т. д.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Три раздела: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</a:rPr>
              <a:t>1 - целевой раздел</a:t>
            </a:r>
          </a:p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</a:rPr>
              <a:t> 2 - содержательный раздел </a:t>
            </a:r>
          </a:p>
          <a:p>
            <a:pPr>
              <a:buFontTx/>
              <a:buNone/>
            </a:pPr>
            <a:r>
              <a:rPr lang="ru-RU" sz="4000" dirty="0" smtClean="0">
                <a:latin typeface="Times New Roman" pitchFamily="18" charset="0"/>
              </a:rPr>
              <a:t> 3 - организационный раздел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Целевой </a:t>
            </a:r>
            <a:r>
              <a:rPr lang="ru-RU" b="1" dirty="0" smtClean="0">
                <a:latin typeface="Times New Roman" pitchFamily="18" charset="0"/>
              </a:rPr>
              <a:t>раздел: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Times New Roman" pitchFamily="18" charset="0"/>
              </a:rPr>
              <a:t>   П</a:t>
            </a:r>
            <a:r>
              <a:rPr lang="ru-RU" sz="3600" dirty="0" smtClean="0">
                <a:latin typeface="Times New Roman" pitchFamily="18" charset="0"/>
              </a:rPr>
              <a:t>ояснительная </a:t>
            </a:r>
            <a:r>
              <a:rPr lang="ru-RU" sz="3600" dirty="0" smtClean="0">
                <a:latin typeface="Times New Roman" pitchFamily="18" charset="0"/>
              </a:rPr>
              <a:t>записка</a:t>
            </a:r>
          </a:p>
          <a:p>
            <a:pPr>
              <a:lnSpc>
                <a:spcPct val="80000"/>
              </a:lnSpc>
            </a:pPr>
            <a:endParaRPr lang="ru-RU" sz="36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Times New Roman" pitchFamily="18" charset="0"/>
              </a:rPr>
              <a:t>   П</a:t>
            </a:r>
            <a:r>
              <a:rPr lang="ru-RU" sz="3600" dirty="0" smtClean="0">
                <a:latin typeface="Times New Roman" pitchFamily="18" charset="0"/>
              </a:rPr>
              <a:t>ланируемые </a:t>
            </a:r>
            <a:r>
              <a:rPr lang="ru-RU" sz="3600" dirty="0" smtClean="0">
                <a:latin typeface="Times New Roman" pitchFamily="18" charset="0"/>
              </a:rPr>
              <a:t>результаты освоения обучающимися основной образовательной программы основного общего образования</a:t>
            </a:r>
          </a:p>
          <a:p>
            <a:pPr>
              <a:lnSpc>
                <a:spcPct val="80000"/>
              </a:lnSpc>
            </a:pPr>
            <a:endParaRPr lang="ru-RU" sz="36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Times New Roman" pitchFamily="18" charset="0"/>
              </a:rPr>
              <a:t>   С</a:t>
            </a:r>
            <a:r>
              <a:rPr lang="ru-RU" sz="3600" dirty="0" smtClean="0">
                <a:latin typeface="Times New Roman" pitchFamily="18" charset="0"/>
              </a:rPr>
              <a:t>истема </a:t>
            </a:r>
            <a:r>
              <a:rPr lang="ru-RU" sz="3600" dirty="0" smtClean="0">
                <a:latin typeface="Times New Roman" pitchFamily="18" charset="0"/>
              </a:rPr>
              <a:t>оценки достижения планируемых результатов освоения основной образовательной программы основного общего образования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Содержательный раздел</a:t>
            </a:r>
            <a:r>
              <a:rPr lang="ru-RU" dirty="0" smtClean="0">
                <a:latin typeface="Times New Roman" pitchFamily="18" charset="0"/>
              </a:rPr>
              <a:t>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  <a:buNone/>
            </a:pPr>
            <a:r>
              <a:rPr lang="ru-RU" sz="3400" b="1" dirty="0" smtClean="0">
                <a:latin typeface="Times New Roman" pitchFamily="18" charset="0"/>
              </a:rPr>
              <a:t>Программа развития универсальных учебных действий, </a:t>
            </a:r>
          </a:p>
          <a:p>
            <a:pPr>
              <a:lnSpc>
                <a:spcPct val="80000"/>
              </a:lnSpc>
              <a:buNone/>
            </a:pPr>
            <a:r>
              <a:rPr lang="ru-RU" sz="3400" b="1" dirty="0" smtClean="0">
                <a:latin typeface="Times New Roman" pitchFamily="18" charset="0"/>
              </a:rPr>
              <a:t>включающая  формирование компетенций обучающихся в области: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использования информационно-коммуникационных технологий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учебно-исследовательской деятельности 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проектной деятельности </a:t>
            </a:r>
          </a:p>
          <a:p>
            <a:pPr>
              <a:lnSpc>
                <a:spcPct val="80000"/>
              </a:lnSpc>
              <a:buNone/>
            </a:pPr>
            <a:endParaRPr lang="ru-RU" sz="3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3400" b="1" dirty="0" smtClean="0">
                <a:latin typeface="Times New Roman" pitchFamily="18" charset="0"/>
              </a:rPr>
              <a:t>Примерные программы отдельных учебных предметов, курсов </a:t>
            </a:r>
          </a:p>
          <a:p>
            <a:pPr>
              <a:lnSpc>
                <a:spcPct val="80000"/>
              </a:lnSpc>
              <a:buNone/>
            </a:pPr>
            <a:endParaRPr lang="ru-RU" sz="34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3400" b="1" dirty="0" smtClean="0">
                <a:latin typeface="Times New Roman" pitchFamily="18" charset="0"/>
              </a:rPr>
              <a:t>Программа духовно-нравственного развития, воспитания и</a:t>
            </a:r>
          </a:p>
          <a:p>
            <a:pPr>
              <a:lnSpc>
                <a:spcPct val="80000"/>
              </a:lnSpc>
              <a:buNone/>
            </a:pPr>
            <a:r>
              <a:rPr lang="ru-RU" sz="3400" b="1" dirty="0" smtClean="0">
                <a:latin typeface="Times New Roman" pitchFamily="18" charset="0"/>
              </a:rPr>
              <a:t> социализации обучающихся , включающая  направления: 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духовно-нравственное развитие и воспитание обучающихся, 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</a:pPr>
            <a:r>
              <a:rPr lang="ru-RU" sz="3400" dirty="0" smtClean="0">
                <a:latin typeface="Times New Roman" pitchFamily="18" charset="0"/>
              </a:rPr>
              <a:t>      их социализация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 профессиональная ориентация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- формирование культуры здорового и безопасного образа жизни,  </a:t>
            </a:r>
          </a:p>
          <a:p>
            <a:pPr>
              <a:lnSpc>
                <a:spcPct val="80000"/>
              </a:lnSpc>
              <a:buClr>
                <a:srgbClr val="CC0000"/>
              </a:buClr>
              <a:buNone/>
            </a:pPr>
            <a:r>
              <a:rPr lang="ru-RU" sz="3400" dirty="0" smtClean="0">
                <a:latin typeface="Times New Roman" pitchFamily="18" charset="0"/>
              </a:rPr>
              <a:t>экологической культуры</a:t>
            </a:r>
            <a:endParaRPr lang="en-US" sz="3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3400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3400" b="1" dirty="0" err="1" smtClean="0">
                <a:latin typeface="Times New Roman" pitchFamily="18" charset="0"/>
              </a:rPr>
              <a:t>Программ</a:t>
            </a:r>
            <a:r>
              <a:rPr lang="ru-RU" sz="3400" b="1" dirty="0" smtClean="0">
                <a:latin typeface="Times New Roman" pitchFamily="18" charset="0"/>
              </a:rPr>
              <a:t>а </a:t>
            </a:r>
            <a:r>
              <a:rPr lang="en-US" sz="3400" b="1" dirty="0" smtClean="0">
                <a:latin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</a:rPr>
              <a:t>коррекционной</a:t>
            </a:r>
            <a:r>
              <a:rPr lang="en-US" sz="3400" b="1" dirty="0" smtClean="0">
                <a:latin typeface="Times New Roman" pitchFamily="18" charset="0"/>
              </a:rPr>
              <a:t> </a:t>
            </a:r>
            <a:r>
              <a:rPr lang="en-US" sz="3400" b="1" dirty="0" err="1" smtClean="0">
                <a:latin typeface="Times New Roman" pitchFamily="18" charset="0"/>
              </a:rPr>
              <a:t>работы</a:t>
            </a:r>
            <a:r>
              <a:rPr lang="ru-RU" sz="3400" b="1" dirty="0" smtClean="0">
                <a:latin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Организационный раздел</a:t>
            </a:r>
            <a:r>
              <a:rPr lang="ru-RU" b="1" dirty="0" smtClean="0"/>
              <a:t>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</a:rPr>
              <a:t>   Базисный </a:t>
            </a:r>
            <a:r>
              <a:rPr lang="ru-RU" sz="3600" dirty="0" smtClean="0">
                <a:latin typeface="Times New Roman" pitchFamily="18" charset="0"/>
              </a:rPr>
              <a:t>учебный план основного общего образования </a:t>
            </a:r>
            <a:endParaRPr lang="ru-RU" sz="3600" dirty="0" smtClean="0">
              <a:latin typeface="Times New Roman" pitchFamily="18" charset="0"/>
            </a:endParaRPr>
          </a:p>
          <a:p>
            <a:pPr>
              <a:buNone/>
            </a:pPr>
            <a:endParaRPr lang="ru-RU" sz="3600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</a:rPr>
              <a:t>    Система </a:t>
            </a:r>
            <a:r>
              <a:rPr lang="ru-RU" sz="3600" dirty="0" smtClean="0">
                <a:latin typeface="Times New Roman" pitchFamily="18" charset="0"/>
              </a:rPr>
              <a:t>условий реализации основной  образовательной  программы в соответствии с требованиями Стандарта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cap="small" dirty="0" smtClean="0">
                <a:latin typeface="Times New Roman" pitchFamily="18" charset="0"/>
                <a:cs typeface="Times New Roman" pitchFamily="18" charset="0"/>
              </a:rPr>
              <a:t>Условия</a:t>
            </a:r>
            <a:r>
              <a:rPr lang="ru-RU" sz="3200" cap="small" dirty="0" smtClean="0">
                <a:latin typeface="Times New Roman" pitchFamily="18" charset="0"/>
                <a:cs typeface="Times New Roman" pitchFamily="18" charset="0"/>
              </a:rPr>
              <a:t> реализации основной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ОБРАЗОВАТЕЛЬНОЙ ПРОГРАММЫ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charset="0"/>
              </a:rPr>
              <a:t>Кадры</a:t>
            </a:r>
          </a:p>
          <a:p>
            <a:r>
              <a:rPr lang="ru-RU" dirty="0" smtClean="0">
                <a:latin typeface="Arial" charset="0"/>
              </a:rPr>
              <a:t>Финансы</a:t>
            </a:r>
          </a:p>
          <a:p>
            <a:r>
              <a:rPr lang="ru-RU" dirty="0" smtClean="0">
                <a:latin typeface="Arial" charset="0"/>
              </a:rPr>
              <a:t>Материально-технические условия</a:t>
            </a:r>
          </a:p>
          <a:p>
            <a:r>
              <a:rPr lang="ru-RU" dirty="0" smtClean="0">
                <a:latin typeface="Arial" charset="0"/>
              </a:rPr>
              <a:t>Психолого-педагогические условия</a:t>
            </a:r>
          </a:p>
          <a:p>
            <a:r>
              <a:rPr lang="ru-RU" dirty="0" smtClean="0">
                <a:latin typeface="Arial" charset="0"/>
              </a:rPr>
              <a:t>Информационно-образовательная среда </a:t>
            </a:r>
          </a:p>
          <a:p>
            <a:r>
              <a:rPr lang="ru-RU" dirty="0" smtClean="0">
                <a:latin typeface="Arial" charset="0"/>
              </a:rPr>
              <a:t>Учебно-методическое и информационное обеспечение </a:t>
            </a:r>
          </a:p>
          <a:p>
            <a:endParaRPr lang="ru-RU" dirty="0" smtClean="0">
              <a:latin typeface="Arial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17513" eaLnBrk="0" hangingPunc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ОСНОВНОГО ОБЩЕГО ОБРАЗОВАНИЯ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Утвержден приказом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Министерства образования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науки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Федерации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«17»  декабря  2010 г. № 1897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071546"/>
            <a:ext cx="6329378" cy="53578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Новый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стандарт – это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не шаблон,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по выстраиванию новых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отношений с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обществом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гарантированного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представления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возможностей обучающимся как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фактор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мобильности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социальной и профессиональной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                      Н. А. </a:t>
            </a: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Сенникова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4203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285728"/>
            <a:ext cx="4257676" cy="614366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основного общего образования утвержден приказом Министерства образования и науки Российской Федерации от «17»  декабря  2010 г.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№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1897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(Зарегистрирован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Минюсте РФ 01.02.2011 N 19644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Обязательным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будет обучение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ФГОС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 ступени основного общего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2015/16 учебного года.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4213223" cy="657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овая формула стандарта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Тс + Ту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 ФГОС: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gray">
          <a:xfrm>
            <a:off x="0" y="2214554"/>
            <a:ext cx="2786063" cy="2714625"/>
          </a:xfrm>
          <a:prstGeom prst="roundRect">
            <a:avLst>
              <a:gd name="adj" fmla="val 14000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gray">
          <a:xfrm>
            <a:off x="3071802" y="2214554"/>
            <a:ext cx="2786063" cy="2714625"/>
          </a:xfrm>
          <a:prstGeom prst="roundRect">
            <a:avLst>
              <a:gd name="adj" fmla="val 14000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6072198" y="2143116"/>
            <a:ext cx="2786063" cy="2714625"/>
          </a:xfrm>
          <a:prstGeom prst="roundRect">
            <a:avLst>
              <a:gd name="adj" fmla="val 14000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844" y="2643182"/>
            <a:ext cx="250033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Arial" charset="0"/>
              </a:rPr>
              <a:t>к результатам освоения основной образовательной программы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43240" y="2571744"/>
            <a:ext cx="271463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Arial" charset="0"/>
              </a:rPr>
              <a:t>к структуре основной образовательной программы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43636" y="2571744"/>
            <a:ext cx="271462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Arial" charset="0"/>
              </a:rPr>
              <a:t>к условиям реализации основной образовательной программы </a:t>
            </a: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gray">
          <a:xfrm>
            <a:off x="142844" y="5357826"/>
            <a:ext cx="2571750" cy="130968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path path="rect">
              <a:fillToRect t="100000" r="100000"/>
            </a:path>
          </a:gradFill>
          <a:ln w="9525" algn="ctr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Oval 2"/>
          <p:cNvSpPr>
            <a:spLocks noChangeArrowheads="1"/>
          </p:cNvSpPr>
          <p:nvPr/>
        </p:nvSpPr>
        <p:spPr bwMode="gray">
          <a:xfrm>
            <a:off x="3357554" y="5357826"/>
            <a:ext cx="2571750" cy="130968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path path="rect">
              <a:fillToRect t="100000" r="100000"/>
            </a:path>
          </a:gradFill>
          <a:ln w="9525" algn="ctr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Oval 2"/>
          <p:cNvSpPr>
            <a:spLocks noChangeArrowheads="1"/>
          </p:cNvSpPr>
          <p:nvPr/>
        </p:nvSpPr>
        <p:spPr bwMode="gray">
          <a:xfrm>
            <a:off x="6429388" y="5357826"/>
            <a:ext cx="2571750" cy="1309688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path path="rect">
              <a:fillToRect t="100000" r="100000"/>
            </a:path>
          </a:gradFill>
          <a:ln w="9525" algn="ctr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42938" y="5572125"/>
            <a:ext cx="19097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планируемые и достигаемые </a:t>
            </a:r>
          </a:p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результаты</a:t>
            </a:r>
            <a:endParaRPr lang="ru-RU" dirty="0">
              <a:latin typeface="Arial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643313" y="5715000"/>
            <a:ext cx="19097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организация и</a:t>
            </a:r>
          </a:p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содержание</a:t>
            </a:r>
            <a:endParaRPr lang="ru-RU" dirty="0">
              <a:latin typeface="Arial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6786563" y="5715000"/>
            <a:ext cx="19097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ресурсы</a:t>
            </a:r>
          </a:p>
          <a:p>
            <a:pPr algn="ctr"/>
            <a:r>
              <a:rPr lang="ru-RU" sz="1600" b="1" dirty="0">
                <a:solidFill>
                  <a:srgbClr val="501212"/>
                </a:solidFill>
                <a:latin typeface="Arial" charset="0"/>
              </a:rPr>
              <a:t>и условия</a:t>
            </a:r>
            <a:endParaRPr lang="ru-RU" dirty="0">
              <a:latin typeface="Arial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16200000" flipH="1">
            <a:off x="477033" y="4452132"/>
            <a:ext cx="1214431" cy="1025553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4" idx="0"/>
          </p:cNvCxnSpPr>
          <p:nvPr/>
        </p:nvCxnSpPr>
        <p:spPr>
          <a:xfrm rot="16200000" flipH="1">
            <a:off x="3727851" y="4844656"/>
            <a:ext cx="1714495" cy="26191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465237" y="4536271"/>
            <a:ext cx="1357307" cy="714401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 направлен на обеспечение: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857916"/>
          </a:xfrm>
        </p:spPr>
        <p:txBody>
          <a:bodyPr>
            <a:normAutofit fontScale="47500" lnSpcReduction="2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российской гражданской идентичности обучающихся;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единства образовательного пространства Российской Федерации;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сохранения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 развития культурного разнообразия и языкового наследия многонационального народа Российской Федерации, реализации права на изучение родного языка, возможности получения основного общего образования на родном языке, овладения духовными ценностями и культурой многонационального народа России;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доступности получения  качественного основного общего образования;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преемственности основных образовательных программ начального общего, основного общего, среднего (полного) общего, профессионального образования;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духовно-нравственного развития, воспитания обучающихся и сохранения их здоровья;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развития государственно-общественного управления в образовании; 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содержательно-критериальной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основы оценки результатов освоения обучающимися основной образовательной программы основного общего образования, деятельности педагогических работников, образовательных учреждений, функционирования системы образования в целом; 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условий создания социальной ситуации развития обучающихся, обеспечивающей их социальную самоидентификацию посредством личностно значимой деятельности.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Основа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Стандарта -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sz="4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подход:</a:t>
            </a:r>
          </a:p>
          <a:p>
            <a:pPr algn="ctr">
              <a:buNone/>
            </a:pPr>
            <a:endParaRPr lang="ru-RU" sz="41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готовности к саморазвитию и непрерывному образованию;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проектирование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и конструирование социальной среды развития обучающихся в системе образования;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активную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учебно-познавательную деятельность обучающихся; 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построение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образовательного процесса с учётом индивидуальных возрастных, психологических и физиологических особенностей обучающихся. </a:t>
            </a: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 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«Портрет выпускника основной школы»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8647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любящий свой край и своё Отечество, знающий русский и родной язык, уважающий свой народ, его культуру и духовные традиции;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осознающий и принимающий ценности человеческой жизни, семьи, гражданского общества, многонационального российского народа, человечества;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активно и заинтересованно познающий мир, осознающий ценность труда, науки и творчества;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умеющий учиться, осознающий важность образования и самообразования для жизни и деятельности, способный применять полученные знания на практике;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социально активный, уважающий закон и правопорядок, соизмеряющий свои поступки с нравственными ценностями, осознающий свои обязанности перед семьёй, обществом, Отечеством;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уважающий других людей, умеющий вести конструктивный диалог, достигать взаимопонимания, сотрудничать для достижения общих результатов;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осознанно выполняющий правила здорового и экологически целесообразного образа жизни, безопасного для человека и окружающей его среды;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ориентирующийся в мире профессий, понимающий значение профессиональной деятельности для человека в интересах устойчивого развития общества и природы.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7859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ТРЕБОВАНИЯ СТАНДАРТА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РЕЗУЛЬТАТАМ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ОСВОЕНИЯ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ОБРАЗОВАТЕЛЬНОЙ ПРОГРАММЫ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57784"/>
          </a:xfrm>
        </p:spPr>
        <p:txBody>
          <a:bodyPr/>
          <a:lstStyle/>
          <a:p>
            <a:pPr>
              <a:buNone/>
            </a:pPr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Личностным-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саморазвитие,  мотивация к обучению и познанию</a:t>
            </a:r>
          </a:p>
          <a:p>
            <a:pPr>
              <a:buNone/>
            </a:pP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Метапредметным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овладение ключевыми компетенциями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Предметным-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опыт  деятельности по получению нового знания</a:t>
            </a:r>
          </a:p>
          <a:p>
            <a:pPr>
              <a:buNone/>
            </a:pPr>
            <a:endParaRPr lang="ru-RU" dirty="0" smtClean="0">
              <a:solidFill>
                <a:schemeClr val="bg2"/>
              </a:solidFill>
              <a:latin typeface="Arial" charset="0"/>
            </a:endParaRPr>
          </a:p>
          <a:p>
            <a:pPr>
              <a:buNone/>
            </a:pPr>
            <a:endParaRPr lang="ru-RU" dirty="0" smtClean="0">
              <a:solidFill>
                <a:schemeClr val="bg2"/>
              </a:solidFill>
              <a:latin typeface="Arial" charset="0"/>
            </a:endParaRPr>
          </a:p>
          <a:p>
            <a:pPr>
              <a:buNone/>
            </a:pPr>
            <a:endParaRPr lang="ru-RU" dirty="0" smtClean="0">
              <a:solidFill>
                <a:schemeClr val="bg2"/>
              </a:solidFill>
              <a:latin typeface="Arial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результаты освоения </a:t>
            </a:r>
            <a:r>
              <a:rPr lang="ru-RU" sz="3200" spc="-20" dirty="0" smtClean="0">
                <a:latin typeface="Times New Roman" pitchFamily="18" charset="0"/>
                <a:cs typeface="Times New Roman" pitchFamily="18" charset="0"/>
              </a:rPr>
              <a:t>основной образовательной программы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10000"/>
          </a:bodyPr>
          <a:lstStyle/>
          <a:p>
            <a:pPr marL="1257300" lvl="3" indent="0" algn="ctr">
              <a:spcBef>
                <a:spcPct val="0"/>
              </a:spcBef>
              <a:buNone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должны отражать: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формирование основ российской гражданской идентичности;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чувства гордости за свою Родину, российский народ и историю России; 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осознание своей этнической и национальной принадлежности;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формирование ценностей многонационального российского общества;  </a:t>
            </a:r>
          </a:p>
          <a:p>
            <a:pPr marL="0" indent="0">
              <a:spcBef>
                <a:spcPct val="0"/>
              </a:spcBef>
              <a:buFontTx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становление гуманистических и демократических ценностных ориентаций.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856</Words>
  <Application>Microsoft Office PowerPoint</Application>
  <PresentationFormat>Экран (4:3)</PresentationFormat>
  <Paragraphs>137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Требования времени:  новый стандарт основного общего образования.</vt:lpstr>
      <vt:lpstr>Слайд 2</vt:lpstr>
      <vt:lpstr>Слайд 3</vt:lpstr>
      <vt:lpstr>Новая формула стандарта  Тр + Тс + Ту</vt:lpstr>
      <vt:lpstr>Стандарт направлен на обеспечение: </vt:lpstr>
      <vt:lpstr>Основа Стандарта - </vt:lpstr>
      <vt:lpstr>«Портрет выпускника основной школы»</vt:lpstr>
      <vt:lpstr>ТРЕБОВАНИЯ СТАНДАРТА К РЕЗУЛЬТАТАМ ОСВОЕНИЯ ОСНОВНОЙ ОБРАЗОВАТЕЛЬНОЙ ПРОГРАММЫ </vt:lpstr>
      <vt:lpstr>Личностные результаты освоения основной образовательной программы</vt:lpstr>
      <vt:lpstr>Метапредметные результаты освоения основной образовательной программы</vt:lpstr>
      <vt:lpstr>Предметные результаты освоения основной образовательной программы</vt:lpstr>
      <vt:lpstr>ТРЕБОВАНИЯ К СТРУКТУРЕ ОСНОВНОЙ ОБРАЗОВАТЕЛЬНОЙ ПРОГРАММЫ</vt:lpstr>
      <vt:lpstr>Три раздела: </vt:lpstr>
      <vt:lpstr>Целевой раздел:</vt:lpstr>
      <vt:lpstr>Содержательный раздел :</vt:lpstr>
      <vt:lpstr>Организационный раздел :</vt:lpstr>
      <vt:lpstr>Условия реализации основной  ОБРАЗОВАТЕЛЬНОЙ ПРОГРАММЫ</vt:lpstr>
      <vt:lpstr>Источники: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времени:  новый стандарт основного общего образования.</dc:title>
  <dc:creator>Admin</dc:creator>
  <cp:lastModifiedBy>Admin</cp:lastModifiedBy>
  <cp:revision>34</cp:revision>
  <dcterms:created xsi:type="dcterms:W3CDTF">2012-10-27T21:10:16Z</dcterms:created>
  <dcterms:modified xsi:type="dcterms:W3CDTF">2012-10-28T16:16:06Z</dcterms:modified>
</cp:coreProperties>
</file>